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81" r:id="rId5"/>
    <p:sldId id="282" r:id="rId6"/>
    <p:sldId id="260" r:id="rId7"/>
    <p:sldId id="276" r:id="rId8"/>
    <p:sldId id="264" r:id="rId9"/>
    <p:sldId id="287" r:id="rId10"/>
    <p:sldId id="261" r:id="rId11"/>
    <p:sldId id="263" r:id="rId12"/>
    <p:sldId id="265" r:id="rId13"/>
    <p:sldId id="285" r:id="rId14"/>
    <p:sldId id="288" r:id="rId15"/>
    <p:sldId id="290" r:id="rId16"/>
    <p:sldId id="289" r:id="rId17"/>
    <p:sldId id="262" r:id="rId18"/>
    <p:sldId id="269" r:id="rId19"/>
    <p:sldId id="278" r:id="rId20"/>
    <p:sldId id="271" r:id="rId21"/>
    <p:sldId id="284" r:id="rId22"/>
    <p:sldId id="267" r:id="rId23"/>
    <p:sldId id="279" r:id="rId24"/>
    <p:sldId id="273" r:id="rId25"/>
    <p:sldId id="26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96"/>
    <p:restoredTop sz="94690"/>
  </p:normalViewPr>
  <p:slideViewPr>
    <p:cSldViewPr snapToGrid="0" snapToObjects="1">
      <p:cViewPr varScale="1">
        <p:scale>
          <a:sx n="86" d="100"/>
          <a:sy n="86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64A2-02DF-AC4E-BB41-D658970D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4E34B-1E54-AC40-B765-7032441BE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1499-CB3A-8A47-B95D-AC401DA1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24184-7E3D-954E-BC05-2E9B1EA2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C8D23-4F8D-204E-8709-0A3B1A5E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3BE2-35C8-D045-B1E4-BD19B1C7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DEED5-8E1E-134F-ADC2-A7CF8C0B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9FB19-D33E-FA4A-B6B8-C99A183F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EF63-C521-FD4D-B917-5864D395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A882-4D20-CD4A-B684-16D77D5A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8218B-BDF6-F64B-BAA2-14C29C6C9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C58B6-DCB8-6F40-A767-4DAC62F9C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055FB-C67E-2544-B9DE-2294D3A1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9CDA-AC00-0F47-B23C-C6E53AA5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15-BECC-0B43-B033-D8798F11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CE8-EAD3-6546-BC2A-D7BA6DF6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87F0-7A18-414C-A662-8E26B8F2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7D41-FD62-7044-8141-611862E8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47CE-C826-3C4C-A092-D97A7504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256B-A655-D146-82EF-96CB915F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64E7-9E2F-F843-AE0F-36AE1DF2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C7A28-A911-2C41-92E5-85B0E31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5BCB-E897-0F4A-9CCB-4C569F44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CE9FA-C3E2-0140-A24F-24DC574A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CD5BF-581D-5542-8CBF-ACAF9077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7349-B7FC-8643-B953-07783FAC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7D54-5A90-3542-A833-D4707F7E2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0CFF5-C446-1648-875F-8FA4069C2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C9EBE-1045-0F47-AFC4-C6496A1C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B2834-09FD-2547-A50A-C2749EA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1D4F1-65CC-7B4A-BACC-8DDE3C17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4174-9C62-3442-BDB8-062CEA99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6E873-E1AC-D34E-9CF6-4AFA975F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F790-3BC8-EB4B-A807-261EE282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F0626-F628-784F-8D35-E333391A2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5A6D2-E1F3-7645-8295-EFE4D1B3C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2AB73-D3CD-BA49-9EAE-CAD030DB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38E23-5887-5844-98F9-84EB3527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8966B-5820-DE48-A1B5-A032385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4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9F2E-860E-664B-87CB-B1F3BA3E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0754E-E272-E442-88B5-C9B26FD5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B0FCC-A5B3-DF4D-A338-7BA3BE5D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57DDE-F922-D64D-A7C9-CC501818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43E46-636D-364D-B0CA-0A67FE7C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63A08-3E2D-064B-8DA6-089463F9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AFE-E399-8943-B47A-D1C28CC9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2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A39-4E8A-2B4A-8C90-DCFA22D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4A54-209C-0D47-B2B9-E14783503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11EAB-F5C0-6849-9A48-A0C32461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BFFAA-7CC5-3B48-926E-BD9E04F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8DD30-CD66-5544-8404-A1611E92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52547-F7B6-014E-9D70-FE22B5E6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D49-738D-154A-9D80-5EFD9E0C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E7AED-CB27-1147-8009-14E1637AC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75AD3-C230-9541-96BE-BE78FBB0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F83E4-B793-FA4A-8236-AA64A830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787C9-FC5B-E543-B9E2-0BBD3A98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CD3C8-8F66-6D45-80C7-A76CC6B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8E98A-CF95-4742-8ED0-22F0D9CE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0E1B7-D762-D54E-985C-FC5D132B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3CA9D-1660-6348-9ABD-66C84EA27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2CD03-CE60-4642-8659-0A6816AB831B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AD022-136F-504E-8AC3-DAD1A3732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A6205-5937-5B41-A554-2B7FEA61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significantdigits.org/2017/10/switching-from-base-r-to-tidyvers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F6D3E-1355-FB44-A3B5-6B030C21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72" y="157979"/>
            <a:ext cx="8212380" cy="6261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5E33F-2455-E747-A60F-B42E72333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wrangling!</a:t>
            </a:r>
            <a:br>
              <a:rPr lang="en-GB" dirty="0"/>
            </a:br>
            <a:r>
              <a:rPr lang="en-GB" dirty="0"/>
              <a:t>Introduction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4C70-E1BD-0246-BC2D-284D942E7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9990-A67E-CF4A-96CC-6684D610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columns with select()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081-F19F-8D4B-915B-6EA7BBEB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788"/>
            <a:ext cx="10515600" cy="4857917"/>
          </a:xfrm>
        </p:spPr>
        <p:txBody>
          <a:bodyPr>
            <a:normAutofit/>
          </a:bodyPr>
          <a:lstStyle/>
          <a:p>
            <a:r>
              <a:rPr lang="en-GB" dirty="0"/>
              <a:t>Can select or deselect columns</a:t>
            </a:r>
          </a:p>
          <a:p>
            <a:r>
              <a:rPr lang="en-GB" dirty="0"/>
              <a:t>Via position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c(1,3,4)) </a:t>
            </a:r>
          </a:p>
          <a:p>
            <a:r>
              <a:rPr lang="en-GB" dirty="0"/>
              <a:t>Via name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c(clone, treatment, temp, count))</a:t>
            </a:r>
          </a:p>
          <a:p>
            <a:r>
              <a:rPr lang="en-GB" dirty="0"/>
              <a:t>Drop columns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-c(clone, treatment))</a:t>
            </a:r>
            <a:endParaRPr lang="en-US" sz="2000" dirty="0">
              <a:latin typeface="Monaco" pitchFamily="2" charset="77"/>
            </a:endParaRPr>
          </a:p>
          <a:p>
            <a:r>
              <a:rPr lang="en-GB" dirty="0"/>
              <a:t>H</a:t>
            </a:r>
            <a:r>
              <a:rPr lang="en-US" dirty="0" err="1"/>
              <a:t>elper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</a:t>
            </a:r>
            <a:r>
              <a:rPr lang="en-US" sz="2000" dirty="0">
                <a:latin typeface="Monaco" pitchFamily="2" charset="77"/>
              </a:rPr>
              <a:t>elect(d, c(clone, everything()))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</a:t>
            </a:r>
            <a:r>
              <a:rPr lang="en-US" sz="2000" dirty="0">
                <a:latin typeface="Monaco" pitchFamily="2" charset="77"/>
              </a:rPr>
              <a:t>elect(d, </a:t>
            </a:r>
            <a:r>
              <a:rPr lang="en-US" sz="2000" dirty="0" err="1">
                <a:latin typeface="Monaco" pitchFamily="2" charset="77"/>
              </a:rPr>
              <a:t>starts_with</a:t>
            </a:r>
            <a:r>
              <a:rPr lang="en-US" sz="2000" dirty="0">
                <a:latin typeface="Monaco" pitchFamily="2" charset="77"/>
              </a:rPr>
              <a:t>(‘t’))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?</a:t>
            </a:r>
            <a:r>
              <a:rPr lang="en-GB" sz="2000" dirty="0" err="1">
                <a:latin typeface="Monaco" pitchFamily="2" charset="77"/>
              </a:rPr>
              <a:t>select_helpers</a:t>
            </a:r>
            <a:r>
              <a:rPr lang="en-GB" sz="2000" dirty="0">
                <a:latin typeface="Monaco" pitchFamily="2" charset="77"/>
              </a:rPr>
              <a:t> </a:t>
            </a:r>
            <a:r>
              <a:rPr lang="en-GB" dirty="0"/>
              <a:t>for all functions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70C44-5D8F-5841-8F56-AA17FAE7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434-9F82-F741-BC86-70C4EE27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columns with 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FE4-2013-B641-948E-6A3366ACE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8859253" cy="2223001"/>
          </a:xfrm>
        </p:spPr>
        <p:txBody>
          <a:bodyPr>
            <a:normAutofit/>
          </a:bodyPr>
          <a:lstStyle/>
          <a:p>
            <a:r>
              <a:rPr lang="en-GB" dirty="0"/>
              <a:t>Create new columns with mutate()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and add columns 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mutate(d, temp = </a:t>
            </a:r>
            <a:r>
              <a:rPr lang="en-GB" sz="2000" dirty="0" err="1">
                <a:latin typeface="Monaco" pitchFamily="2" charset="77"/>
              </a:rPr>
              <a:t>readr</a:t>
            </a:r>
            <a:r>
              <a:rPr lang="en-GB" sz="2000" dirty="0">
                <a:latin typeface="Monaco" pitchFamily="2" charset="77"/>
              </a:rPr>
              <a:t>::</a:t>
            </a:r>
            <a:r>
              <a:rPr lang="en-GB" sz="2000" dirty="0" err="1">
                <a:latin typeface="Monaco" pitchFamily="2" charset="77"/>
              </a:rPr>
              <a:t>parse_number</a:t>
            </a:r>
            <a:r>
              <a:rPr lang="en-GB" sz="2000" dirty="0">
                <a:latin typeface="Monaco" pitchFamily="2" charset="77"/>
              </a:rPr>
              <a:t>(temp),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         temp = </a:t>
            </a:r>
            <a:r>
              <a:rPr lang="en-GB" sz="2000" dirty="0" err="1">
                <a:latin typeface="Monaco" pitchFamily="2" charset="77"/>
              </a:rPr>
              <a:t>as.numeric</a:t>
            </a:r>
            <a:r>
              <a:rPr lang="en-GB" sz="2000" dirty="0">
                <a:latin typeface="Monaco" pitchFamily="2" charset="77"/>
              </a:rPr>
              <a:t>(temp),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	   </a:t>
            </a:r>
            <a:r>
              <a:rPr lang="en-GB" sz="2000" dirty="0" err="1">
                <a:latin typeface="Monaco" pitchFamily="2" charset="77"/>
              </a:rPr>
              <a:t>log_count</a:t>
            </a:r>
            <a:r>
              <a:rPr lang="en-GB" sz="2000" dirty="0">
                <a:latin typeface="Monaco" pitchFamily="2" charset="77"/>
              </a:rPr>
              <a:t> = log10(count))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D32AF-017F-8642-9BA3-C948A8CA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D73DC-0C94-DC45-B381-9B83A5C77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" b="29689"/>
          <a:stretch/>
        </p:blipFill>
        <p:spPr>
          <a:xfrm>
            <a:off x="3761232" y="3951090"/>
            <a:ext cx="3688080" cy="2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0042" cy="1325563"/>
          </a:xfrm>
        </p:spPr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001"/>
          </a:xfrm>
        </p:spPr>
        <p:txBody>
          <a:bodyPr>
            <a:normAutofit/>
          </a:bodyPr>
          <a:lstStyle/>
          <a:p>
            <a:r>
              <a:rPr lang="en-GB" dirty="0"/>
              <a:t>Do the same function on multiple columns using </a:t>
            </a:r>
            <a:r>
              <a:rPr lang="en-GB" dirty="0" err="1"/>
              <a:t>mutate_at</a:t>
            </a:r>
            <a:r>
              <a:rPr lang="en-GB"/>
              <a:t>()</a:t>
            </a:r>
          </a:p>
          <a:p>
            <a:r>
              <a:rPr lang="en-GB"/>
              <a:t>Change </a:t>
            </a:r>
            <a:r>
              <a:rPr lang="en-GB" dirty="0"/>
              <a:t>character or numeric columns to a factor</a:t>
            </a:r>
          </a:p>
          <a:p>
            <a:pPr marL="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multiple columns using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mutate_at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</a:t>
            </a:r>
            <a:r>
              <a:rPr lang="en-GB" sz="2000" dirty="0" err="1">
                <a:latin typeface="Monaco" pitchFamily="2" charset="77"/>
              </a:rPr>
              <a:t>mutate_at</a:t>
            </a:r>
            <a:r>
              <a:rPr lang="en-GB" sz="2000" dirty="0">
                <a:latin typeface="Monaco" pitchFamily="2" charset="77"/>
              </a:rPr>
              <a:t>(d, c('treatment', 'clone'), </a:t>
            </a:r>
            <a:r>
              <a:rPr lang="en-GB" sz="2000" dirty="0" err="1">
                <a:latin typeface="Monaco" pitchFamily="2" charset="77"/>
              </a:rPr>
              <a:t>as.factor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87BD2-214E-F947-90F3-C81DD94AE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8" y="4465181"/>
            <a:ext cx="6400724" cy="857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17D8D-3934-904E-9589-ED1E2240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42120" cy="1325563"/>
          </a:xfrm>
        </p:spPr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001"/>
          </a:xfrm>
        </p:spPr>
        <p:txBody>
          <a:bodyPr>
            <a:normAutofit/>
          </a:bodyPr>
          <a:lstStyle/>
          <a:p>
            <a:r>
              <a:rPr lang="en-GB" dirty="0"/>
              <a:t>Do the same function on multiple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</a:p>
          <a:p>
            <a:r>
              <a:rPr lang="en-GB" dirty="0"/>
              <a:t>Change character or numeric columns to a factor</a:t>
            </a:r>
          </a:p>
          <a:p>
            <a:pPr marL="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multiple columns using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mutate_at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</a:t>
            </a:r>
            <a:r>
              <a:rPr lang="en-GB" sz="2000" dirty="0" err="1">
                <a:latin typeface="Monaco" pitchFamily="2" charset="77"/>
              </a:rPr>
              <a:t>mutate_at</a:t>
            </a:r>
            <a:r>
              <a:rPr lang="en-GB" sz="2000" dirty="0">
                <a:latin typeface="Monaco" pitchFamily="2" charset="77"/>
              </a:rPr>
              <a:t>(d, c('treatment', 'clone'), </a:t>
            </a:r>
            <a:r>
              <a:rPr lang="en-GB" sz="2000" dirty="0" err="1">
                <a:latin typeface="Monaco" pitchFamily="2" charset="77"/>
              </a:rPr>
              <a:t>as.factor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87BD2-214E-F947-90F3-C81DD94AE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8" y="4465181"/>
            <a:ext cx="6400724" cy="85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B281A-9E8E-D049-99CA-1E2834EE1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2" y="4465181"/>
            <a:ext cx="6330455" cy="815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C10D0-7009-F24F-9CA6-12C0DEDC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2415507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-5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-4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r>
              <a:rPr lang="en-GB" dirty="0"/>
              <a:t>Common to want to add columns based on other conditions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819943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-5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-4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4ED1-4994-4A41-9552-ABFBB2AAD888}"/>
              </a:ext>
            </a:extLst>
          </p:cNvPr>
          <p:cNvSpPr txBox="1"/>
          <p:nvPr/>
        </p:nvSpPr>
        <p:spPr>
          <a:xfrm>
            <a:off x="2883569" y="3477127"/>
            <a:ext cx="612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ifelse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GB" sz="1400" dirty="0">
                <a:latin typeface="Monaco" pitchFamily="2" charset="77"/>
              </a:rPr>
              <a:t>d &lt;- mutate(d, type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(clone &lt;= 5, '</a:t>
            </a:r>
            <a:r>
              <a:rPr lang="en-GB" sz="1400" dirty="0" err="1">
                <a:latin typeface="Monaco" pitchFamily="2" charset="77"/>
              </a:rPr>
              <a:t>lacz</a:t>
            </a:r>
            <a:r>
              <a:rPr lang="en-GB" sz="1400" dirty="0">
                <a:latin typeface="Monaco" pitchFamily="2" charset="77"/>
              </a:rPr>
              <a:t>', '</a:t>
            </a:r>
            <a:r>
              <a:rPr lang="en-GB" sz="1400" dirty="0" err="1">
                <a:latin typeface="Monaco" pitchFamily="2" charset="77"/>
              </a:rPr>
              <a:t>wt</a:t>
            </a:r>
            <a:r>
              <a:rPr lang="en-GB" sz="1400" dirty="0">
                <a:latin typeface="Monaco" pitchFamily="2" charset="77"/>
              </a:rPr>
              <a:t>’),</a:t>
            </a:r>
          </a:p>
          <a:p>
            <a:r>
              <a:rPr lang="en-GB" sz="1400" dirty="0">
                <a:latin typeface="Monaco" pitchFamily="2" charset="77"/>
              </a:rPr>
              <a:t>            </a:t>
            </a:r>
            <a:r>
              <a:rPr lang="en-GB" sz="1400" dirty="0" err="1">
                <a:latin typeface="Monaco" pitchFamily="2" charset="77"/>
              </a:rPr>
              <a:t>df</a:t>
            </a:r>
            <a:r>
              <a:rPr lang="en-GB" sz="1400" dirty="0">
                <a:latin typeface="Monaco" pitchFamily="2" charset="77"/>
              </a:rPr>
              <a:t>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10, 10^-5,</a:t>
            </a:r>
          </a:p>
          <a:p>
            <a:r>
              <a:rPr lang="en-GB" sz="1400" dirty="0">
                <a:latin typeface="Monaco" pitchFamily="2" charset="77"/>
              </a:rPr>
              <a:t>                       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15, 10^-4,</a:t>
            </a:r>
          </a:p>
          <a:p>
            <a:r>
              <a:rPr lang="en-GB" sz="1400" dirty="0">
                <a:latin typeface="Monaco" pitchFamily="2" charset="77"/>
              </a:rPr>
              <a:t>                               10^-6)))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819943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-4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-5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4ED1-4994-4A41-9552-ABFBB2AAD888}"/>
              </a:ext>
            </a:extLst>
          </p:cNvPr>
          <p:cNvSpPr txBox="1"/>
          <p:nvPr/>
        </p:nvSpPr>
        <p:spPr>
          <a:xfrm>
            <a:off x="2883569" y="3477127"/>
            <a:ext cx="612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ifelse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GB" sz="1400" dirty="0">
                <a:latin typeface="Monaco" pitchFamily="2" charset="77"/>
              </a:rPr>
              <a:t>d &lt;- mutate(d, type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(clone &lt;= 5, '</a:t>
            </a:r>
            <a:r>
              <a:rPr lang="en-GB" sz="1400" dirty="0" err="1">
                <a:latin typeface="Monaco" pitchFamily="2" charset="77"/>
              </a:rPr>
              <a:t>lacz</a:t>
            </a:r>
            <a:r>
              <a:rPr lang="en-GB" sz="1400" dirty="0">
                <a:latin typeface="Monaco" pitchFamily="2" charset="77"/>
              </a:rPr>
              <a:t>', '</a:t>
            </a:r>
            <a:r>
              <a:rPr lang="en-GB" sz="1400" dirty="0" err="1">
                <a:latin typeface="Monaco" pitchFamily="2" charset="77"/>
              </a:rPr>
              <a:t>wt</a:t>
            </a:r>
            <a:r>
              <a:rPr lang="en-GB" sz="1400" dirty="0">
                <a:latin typeface="Monaco" pitchFamily="2" charset="77"/>
              </a:rPr>
              <a:t>’),</a:t>
            </a:r>
          </a:p>
          <a:p>
            <a:r>
              <a:rPr lang="en-GB" sz="1400" dirty="0">
                <a:latin typeface="Monaco" pitchFamily="2" charset="77"/>
              </a:rPr>
              <a:t>            </a:t>
            </a:r>
            <a:r>
              <a:rPr lang="en-GB" sz="1400" dirty="0" err="1">
                <a:latin typeface="Monaco" pitchFamily="2" charset="77"/>
              </a:rPr>
              <a:t>df</a:t>
            </a:r>
            <a:r>
              <a:rPr lang="en-GB" sz="1400" dirty="0">
                <a:latin typeface="Monaco" pitchFamily="2" charset="77"/>
              </a:rPr>
              <a:t>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10, 10^-4,</a:t>
            </a:r>
          </a:p>
          <a:p>
            <a:r>
              <a:rPr lang="en-GB" sz="1400" dirty="0">
                <a:latin typeface="Monaco" pitchFamily="2" charset="77"/>
              </a:rPr>
              <a:t>                       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15, 10^-5,</a:t>
            </a:r>
          </a:p>
          <a:p>
            <a:r>
              <a:rPr lang="en-GB" sz="1400" dirty="0">
                <a:latin typeface="Monaco" pitchFamily="2" charset="77"/>
              </a:rPr>
              <a:t>                               10^-6)))</a:t>
            </a:r>
          </a:p>
          <a:p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DB56C-D817-6046-BC5A-DEF266D6676E}"/>
              </a:ext>
            </a:extLst>
          </p:cNvPr>
          <p:cNvSpPr/>
          <p:nvPr/>
        </p:nvSpPr>
        <p:spPr>
          <a:xfrm>
            <a:off x="2837448" y="4772071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case_when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US" sz="1400" dirty="0">
                <a:latin typeface="Monaco" pitchFamily="2" charset="77"/>
              </a:rPr>
              <a:t>d &lt;- mutate(d, type = </a:t>
            </a:r>
            <a:r>
              <a:rPr lang="en-US" sz="1400" dirty="0" err="1">
                <a:latin typeface="Monaco" pitchFamily="2" charset="77"/>
              </a:rPr>
              <a:t>ifelse</a:t>
            </a:r>
            <a:r>
              <a:rPr lang="en-US" sz="1400" dirty="0">
                <a:latin typeface="Monaco" pitchFamily="2" charset="77"/>
              </a:rPr>
              <a:t>(clone &lt;= 5, '</a:t>
            </a:r>
            <a:r>
              <a:rPr lang="en-US" sz="1400" dirty="0" err="1">
                <a:latin typeface="Monaco" pitchFamily="2" charset="77"/>
              </a:rPr>
              <a:t>lacz</a:t>
            </a:r>
            <a:r>
              <a:rPr lang="en-US" sz="1400" dirty="0">
                <a:latin typeface="Monaco" pitchFamily="2" charset="77"/>
              </a:rPr>
              <a:t>', '</a:t>
            </a:r>
            <a:r>
              <a:rPr lang="en-US" sz="1400" dirty="0" err="1">
                <a:latin typeface="Monaco" pitchFamily="2" charset="77"/>
              </a:rPr>
              <a:t>wt</a:t>
            </a:r>
            <a:r>
              <a:rPr lang="en-US" sz="1400" dirty="0">
                <a:latin typeface="Monaco" pitchFamily="2" charset="77"/>
              </a:rPr>
              <a:t>’),</a:t>
            </a:r>
          </a:p>
          <a:p>
            <a:r>
              <a:rPr lang="en-US" sz="1400" dirty="0">
                <a:latin typeface="Monaco" pitchFamily="2" charset="77"/>
              </a:rPr>
              <a:t>            </a:t>
            </a:r>
            <a:r>
              <a:rPr lang="en-US" sz="1400" dirty="0" err="1">
                <a:latin typeface="Monaco" pitchFamily="2" charset="77"/>
              </a:rPr>
              <a:t>df</a:t>
            </a:r>
            <a:r>
              <a:rPr lang="en-US" sz="1400" dirty="0">
                <a:latin typeface="Monaco" pitchFamily="2" charset="77"/>
              </a:rPr>
              <a:t> = </a:t>
            </a:r>
            <a:r>
              <a:rPr lang="en-US" sz="1400" dirty="0" err="1">
                <a:latin typeface="Monaco" pitchFamily="2" charset="77"/>
              </a:rPr>
              <a:t>case_when</a:t>
            </a:r>
            <a:r>
              <a:rPr lang="en-US" sz="1400" dirty="0">
                <a:latin typeface="Monaco" pitchFamily="2" charset="77"/>
              </a:rPr>
              <a:t>(temp == 10 ~ 10^-4,</a:t>
            </a:r>
          </a:p>
          <a:p>
            <a:r>
              <a:rPr lang="en-US" sz="1400" dirty="0">
                <a:latin typeface="Monaco" pitchFamily="2" charset="77"/>
              </a:rPr>
              <a:t>                           temp == 15 ~ 10^-5,                       			 temp == 20 ~ 10^-6))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7958-65D2-BC42-A0DB-F4FBACCF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Subset rows with filter()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C25-8759-B446-A60C-980959E0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1"/>
            <a:ext cx="10515600" cy="4721142"/>
          </a:xfrm>
        </p:spPr>
        <p:txBody>
          <a:bodyPr/>
          <a:lstStyle/>
          <a:p>
            <a:r>
              <a:rPr lang="en-GB" dirty="0"/>
              <a:t>Similar to subset() </a:t>
            </a:r>
          </a:p>
          <a:p>
            <a:r>
              <a:rPr lang="en-GB" dirty="0"/>
              <a:t>removes rows of a </a:t>
            </a:r>
            <a:r>
              <a:rPr lang="en-GB" dirty="0" err="1"/>
              <a:t>dataframe</a:t>
            </a:r>
            <a:r>
              <a:rPr lang="en-GB" dirty="0"/>
              <a:t> based on a condition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examples of using filter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keep just 15 and 20 degrees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filter(d, temp &gt; 10)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keep just 10 degrees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LacZ</a:t>
            </a: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filter(d, temp == 10 &amp; type == ‘</a:t>
            </a:r>
            <a:r>
              <a:rPr lang="en-GB" sz="2000" dirty="0" err="1">
                <a:latin typeface="Monaco" pitchFamily="2" charset="77"/>
              </a:rPr>
              <a:t>lacz</a:t>
            </a:r>
            <a:r>
              <a:rPr lang="en-GB" sz="2000" dirty="0">
                <a:latin typeface="Monaco" pitchFamily="2" charset="77"/>
              </a:rPr>
              <a:t>’)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E1E1D-5366-EB4D-A2BF-058B9C75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06C3-BE48-F04C-8F87-391C477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Piping with %&gt;%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357B-5DFA-C741-99A7-32C893D70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 a pipe as “and then”</a:t>
            </a:r>
          </a:p>
          <a:p>
            <a:r>
              <a:rPr lang="en-GB" dirty="0"/>
              <a:t>Allows your code to be read like a recipe</a:t>
            </a:r>
          </a:p>
          <a:p>
            <a:r>
              <a:rPr lang="en-GB" dirty="0"/>
              <a:t>Removes the need to constantly re-assign objects</a:t>
            </a:r>
          </a:p>
          <a:p>
            <a:r>
              <a:rPr lang="en-GB" dirty="0"/>
              <a:t>The “.” operator acts as an indicator for whatever is coming from the left hand side of the pipe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3932B-964C-654F-82A6-057F4C16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52" y="175344"/>
            <a:ext cx="1471244" cy="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together! Pipe example!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E3021-7306-4243-8361-1D82725C05AB}"/>
              </a:ext>
            </a:extLst>
          </p:cNvPr>
          <p:cNvSpPr/>
          <p:nvPr/>
        </p:nvSpPr>
        <p:spPr>
          <a:xfrm>
            <a:off x="579521" y="2317220"/>
            <a:ext cx="5755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Example of using pipes %&gt;% </a:t>
            </a:r>
            <a:endParaRPr lang="en-US" sz="15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r>
              <a:rPr lang="en-US" sz="1500" dirty="0">
                <a:latin typeface="Monaco" pitchFamily="2" charset="77"/>
              </a:rPr>
              <a:t>d &lt;- </a:t>
            </a:r>
            <a:r>
              <a:rPr lang="en-US" sz="1500" dirty="0" err="1">
                <a:latin typeface="Monaco" pitchFamily="2" charset="77"/>
              </a:rPr>
              <a:t>list.files</a:t>
            </a:r>
            <a:r>
              <a:rPr lang="en-US" sz="1500" dirty="0">
                <a:latin typeface="Monaco" pitchFamily="2" charset="77"/>
              </a:rPr>
              <a:t>('data', </a:t>
            </a:r>
            <a:r>
              <a:rPr lang="en-US" sz="1500" dirty="0" err="1">
                <a:latin typeface="Monaco" pitchFamily="2" charset="77"/>
              </a:rPr>
              <a:t>full.names</a:t>
            </a:r>
            <a:r>
              <a:rPr lang="en-US" sz="1500" dirty="0">
                <a:latin typeface="Monaco" pitchFamily="2" charset="77"/>
              </a:rPr>
              <a:t> = TRUE)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map_df</a:t>
            </a:r>
            <a:r>
              <a:rPr lang="en-US" sz="1500" dirty="0">
                <a:latin typeface="Monaco" pitchFamily="2" charset="77"/>
              </a:rPr>
              <a:t>(., </a:t>
            </a:r>
            <a:r>
              <a:rPr lang="en-US" sz="1500" dirty="0" err="1">
                <a:latin typeface="Monaco" pitchFamily="2" charset="77"/>
              </a:rPr>
              <a:t>read_excel</a:t>
            </a:r>
            <a:r>
              <a:rPr lang="en-US" sz="1500" dirty="0">
                <a:latin typeface="Monaco" pitchFamily="2" charset="77"/>
              </a:rPr>
              <a:t>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clean_names</a:t>
            </a:r>
            <a:r>
              <a:rPr lang="en-US" sz="1500" dirty="0">
                <a:latin typeface="Monaco" pitchFamily="2" charset="77"/>
              </a:rPr>
              <a:t>(.) %&gt;%    </a:t>
            </a:r>
          </a:p>
          <a:p>
            <a:r>
              <a:rPr lang="en-US" sz="1500" dirty="0">
                <a:latin typeface="Monaco" pitchFamily="2" charset="77"/>
              </a:rPr>
              <a:t>     gather(., key = 'temp', value = 'count’,</a:t>
            </a:r>
          </a:p>
          <a:p>
            <a:r>
              <a:rPr lang="en-US" sz="1500" dirty="0">
                <a:latin typeface="Monaco" pitchFamily="2" charset="77"/>
              </a:rPr>
              <a:t>               contains('degree')) %&gt;%</a:t>
            </a:r>
          </a:p>
          <a:p>
            <a:r>
              <a:rPr lang="en-US" sz="1500" dirty="0">
                <a:latin typeface="Monaco" pitchFamily="2" charset="77"/>
              </a:rPr>
              <a:t>     mutate(., temp = </a:t>
            </a:r>
            <a:r>
              <a:rPr lang="en-US" sz="1500" dirty="0" err="1">
                <a:latin typeface="Monaco" pitchFamily="2" charset="77"/>
              </a:rPr>
              <a:t>readr</a:t>
            </a:r>
            <a:r>
              <a:rPr lang="en-US" sz="1500" dirty="0">
                <a:latin typeface="Monaco" pitchFamily="2" charset="77"/>
              </a:rPr>
              <a:t>::</a:t>
            </a:r>
            <a:r>
              <a:rPr lang="en-US" sz="1500" dirty="0" err="1">
                <a:latin typeface="Monaco" pitchFamily="2" charset="77"/>
              </a:rPr>
              <a:t>parse_number</a:t>
            </a:r>
            <a:r>
              <a:rPr lang="en-US" sz="1500" dirty="0">
                <a:latin typeface="Monaco" pitchFamily="2" charset="77"/>
              </a:rPr>
              <a:t>(temp),</a:t>
            </a:r>
          </a:p>
          <a:p>
            <a:r>
              <a:rPr lang="en-US" sz="1500" dirty="0">
                <a:latin typeface="Monaco" pitchFamily="2" charset="77"/>
              </a:rPr>
              <a:t>               temp = </a:t>
            </a:r>
            <a:r>
              <a:rPr lang="en-US" sz="1500" dirty="0" err="1">
                <a:latin typeface="Monaco" pitchFamily="2" charset="77"/>
              </a:rPr>
              <a:t>as.numeric</a:t>
            </a:r>
            <a:r>
              <a:rPr lang="en-US" sz="1500" dirty="0">
                <a:latin typeface="Monaco" pitchFamily="2" charset="77"/>
              </a:rPr>
              <a:t>(temp),         </a:t>
            </a:r>
          </a:p>
          <a:p>
            <a:r>
              <a:rPr lang="en-US" sz="1500" dirty="0">
                <a:latin typeface="Monaco" pitchFamily="2" charset="77"/>
              </a:rPr>
              <a:t>               </a:t>
            </a:r>
            <a:r>
              <a:rPr lang="en-US" sz="1500" dirty="0" err="1">
                <a:latin typeface="Monaco" pitchFamily="2" charset="77"/>
              </a:rPr>
              <a:t>log_count</a:t>
            </a:r>
            <a:r>
              <a:rPr lang="en-US" sz="1500" dirty="0">
                <a:latin typeface="Monaco" pitchFamily="2" charset="77"/>
              </a:rPr>
              <a:t> = log10(count))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mutate_at</a:t>
            </a:r>
            <a:r>
              <a:rPr lang="en-US" sz="1500" dirty="0">
                <a:latin typeface="Monaco" pitchFamily="2" charset="77"/>
              </a:rPr>
              <a:t>(., c('treatment', 'clone’),</a:t>
            </a:r>
          </a:p>
          <a:p>
            <a:r>
              <a:rPr lang="en-US" sz="1500" dirty="0">
                <a:latin typeface="Monaco" pitchFamily="2" charset="77"/>
              </a:rPr>
              <a:t>               </a:t>
            </a:r>
            <a:r>
              <a:rPr lang="en-US" sz="1500" dirty="0" err="1">
                <a:latin typeface="Monaco" pitchFamily="2" charset="77"/>
              </a:rPr>
              <a:t>as.factor</a:t>
            </a:r>
            <a:r>
              <a:rPr lang="en-US" sz="1500" dirty="0">
                <a:latin typeface="Monaco" pitchFamily="2" charset="77"/>
              </a:rPr>
              <a:t>) %&gt;% </a:t>
            </a:r>
          </a:p>
          <a:p>
            <a:r>
              <a:rPr lang="en-GB" sz="1500" dirty="0">
                <a:latin typeface="Monaco" pitchFamily="2" charset="77"/>
              </a:rPr>
              <a:t> </a:t>
            </a:r>
            <a:r>
              <a:rPr lang="en-US" sz="1500" dirty="0">
                <a:latin typeface="Monaco" pitchFamily="2" charset="77"/>
              </a:rPr>
              <a:t>  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C7B4D-372B-3C49-BCA9-4333B16EF367}"/>
              </a:ext>
            </a:extLst>
          </p:cNvPr>
          <p:cNvSpPr/>
          <p:nvPr/>
        </p:nvSpPr>
        <p:spPr>
          <a:xfrm>
            <a:off x="6430880" y="2317220"/>
            <a:ext cx="56548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The recipe version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 &lt;- list all the files in the “data” directory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read them into 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change their names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make the data long format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add a bunch of columns (and then)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do the same function to treatment and clone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5A4CC-8AE1-2347-8DBF-1FBA8612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52" y="175344"/>
            <a:ext cx="1471244" cy="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0" y="1560059"/>
            <a:ext cx="5552200" cy="42335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6626B-3B7F-8545-BA4B-48158621489B}"/>
              </a:ext>
            </a:extLst>
          </p:cNvPr>
          <p:cNvSpPr txBox="1">
            <a:spLocks/>
          </p:cNvSpPr>
          <p:nvPr/>
        </p:nvSpPr>
        <p:spPr>
          <a:xfrm>
            <a:off x="327560" y="1778124"/>
            <a:ext cx="5503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of packages designed by Hadley Wickham and his team at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Try to create a set of tools for full-stack analysis that use the same syntax and set of rules</a:t>
            </a:r>
          </a:p>
          <a:p>
            <a:r>
              <a:rPr lang="en-US" dirty="0"/>
              <a:t>Install the complete </a:t>
            </a:r>
            <a:r>
              <a:rPr lang="en-US" dirty="0" err="1"/>
              <a:t>tidyverse</a:t>
            </a:r>
            <a:r>
              <a:rPr lang="en-US" dirty="0"/>
              <a:t> using:</a:t>
            </a:r>
          </a:p>
          <a:p>
            <a:pPr lvl="1"/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tidyverse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859440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493E-556E-D649-B89A-29DCD5FC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data using </a:t>
            </a:r>
            <a:r>
              <a:rPr lang="en-GB" dirty="0" err="1"/>
              <a:t>group_by</a:t>
            </a:r>
            <a:r>
              <a:rPr lang="en-GB" dirty="0"/>
              <a:t>() and summarise()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BE3C-BE9A-2A42-82C7-DA7C015A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48111" cy="16394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Get summary stats based on groupings of your data</a:t>
            </a:r>
          </a:p>
          <a:p>
            <a:r>
              <a:rPr lang="en-GB" dirty="0"/>
              <a:t>summarise() - get means and standard deviations, or anything that returns a single value (i.e. max, min, number of rows, mode, median)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71959-B0DC-1A42-82B6-288B267E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3E6FB-B8B2-FC44-9C00-F07045B20003}"/>
              </a:ext>
            </a:extLst>
          </p:cNvPr>
          <p:cNvSpPr/>
          <p:nvPr/>
        </p:nvSpPr>
        <p:spPr>
          <a:xfrm>
            <a:off x="1020680" y="3979026"/>
            <a:ext cx="539511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get summary data</a:t>
            </a:r>
          </a:p>
          <a:p>
            <a:r>
              <a:rPr lang="en-US" sz="1400" dirty="0" err="1">
                <a:latin typeface="Monaco" pitchFamily="2" charset="77"/>
              </a:rPr>
              <a:t>d_means</a:t>
            </a:r>
            <a:r>
              <a:rPr lang="en-US" sz="1400" dirty="0">
                <a:latin typeface="Monaco" pitchFamily="2" charset="77"/>
              </a:rPr>
              <a:t> &lt;- </a:t>
            </a:r>
            <a:r>
              <a:rPr lang="en-US" sz="1400" dirty="0" err="1">
                <a:latin typeface="Monaco" pitchFamily="2" charset="77"/>
              </a:rPr>
              <a:t>group_by</a:t>
            </a:r>
            <a:r>
              <a:rPr lang="en-US" sz="1400" dirty="0">
                <a:latin typeface="Monaco" pitchFamily="2" charset="77"/>
              </a:rPr>
              <a:t>(d, type, treatment, temp) %&gt;%</a:t>
            </a:r>
          </a:p>
          <a:p>
            <a:r>
              <a:rPr lang="en-US" sz="1400" dirty="0">
                <a:latin typeface="Monaco" pitchFamily="2" charset="77"/>
              </a:rPr>
              <a:t>           </a:t>
            </a:r>
            <a:r>
              <a:rPr lang="en-US" sz="1400" dirty="0" err="1">
                <a:latin typeface="Monaco" pitchFamily="2" charset="77"/>
              </a:rPr>
              <a:t>summarise</a:t>
            </a:r>
            <a:r>
              <a:rPr lang="en-US" sz="1400" dirty="0">
                <a:latin typeface="Monaco" pitchFamily="2" charset="77"/>
              </a:rPr>
              <a:t>(mean = mean(</a:t>
            </a:r>
            <a:r>
              <a:rPr lang="en-US" sz="1400" dirty="0" err="1">
                <a:latin typeface="Monaco" pitchFamily="2" charset="77"/>
              </a:rPr>
              <a:t>log_count</a:t>
            </a:r>
            <a:r>
              <a:rPr lang="en-US" sz="1400" dirty="0">
                <a:latin typeface="Monaco" pitchFamily="2" charset="77"/>
              </a:rPr>
              <a:t>), </a:t>
            </a:r>
          </a:p>
          <a:p>
            <a:r>
              <a:rPr lang="en-US" sz="1400" dirty="0">
                <a:latin typeface="Monaco" pitchFamily="2" charset="77"/>
              </a:rPr>
              <a:t>                      </a:t>
            </a:r>
            <a:r>
              <a:rPr lang="en-US" sz="1400" dirty="0" err="1">
                <a:latin typeface="Monaco" pitchFamily="2" charset="77"/>
              </a:rPr>
              <a:t>sd</a:t>
            </a:r>
            <a:r>
              <a:rPr lang="en-US" sz="1400" dirty="0">
                <a:latin typeface="Monaco" pitchFamily="2" charset="77"/>
              </a:rPr>
              <a:t> = </a:t>
            </a:r>
            <a:r>
              <a:rPr lang="en-US" sz="1400" dirty="0" err="1">
                <a:latin typeface="Monaco" pitchFamily="2" charset="77"/>
              </a:rPr>
              <a:t>sd</a:t>
            </a:r>
            <a:r>
              <a:rPr lang="en-US" sz="1400" dirty="0">
                <a:latin typeface="Monaco" pitchFamily="2" charset="77"/>
              </a:rPr>
              <a:t>(</a:t>
            </a:r>
            <a:r>
              <a:rPr lang="en-US" sz="1400" dirty="0" err="1">
                <a:latin typeface="Monaco" pitchFamily="2" charset="77"/>
              </a:rPr>
              <a:t>log_count</a:t>
            </a:r>
            <a:r>
              <a:rPr lang="en-US" sz="1400" dirty="0">
                <a:latin typeface="Monaco" pitchFamily="2" charset="77"/>
              </a:rPr>
              <a:t>)) %&gt;%</a:t>
            </a:r>
          </a:p>
          <a:p>
            <a:r>
              <a:rPr lang="en-US" sz="1400" dirty="0">
                <a:latin typeface="Monaco" pitchFamily="2" charset="77"/>
              </a:rPr>
              <a:t>           ungroup()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7973B-6577-E34E-8B56-A47AEEC69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87" y="3465095"/>
            <a:ext cx="2786383" cy="2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D6B8-FC7C-4749-9F09-7AE70118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with ggplot2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AF75-FA1B-2341-B252-656D43AF2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0008" cy="490855"/>
          </a:xfrm>
        </p:spPr>
        <p:txBody>
          <a:bodyPr/>
          <a:lstStyle/>
          <a:p>
            <a:r>
              <a:rPr lang="en-GB" dirty="0"/>
              <a:t>Plot summary data with raw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EF0EA-B02F-5B43-B1B4-EF208531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14" y="295117"/>
            <a:ext cx="1261001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9BBF0-DA86-E24E-BFFA-373869655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" r="669"/>
          <a:stretch/>
        </p:blipFill>
        <p:spPr>
          <a:xfrm>
            <a:off x="6512663" y="2718816"/>
            <a:ext cx="5429402" cy="2760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3E369B-02C8-F04B-A983-372AA36668B2}"/>
              </a:ext>
            </a:extLst>
          </p:cNvPr>
          <p:cNvSpPr/>
          <p:nvPr/>
        </p:nvSpPr>
        <p:spPr>
          <a:xfrm>
            <a:off x="838200" y="2718816"/>
            <a:ext cx="54122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plot with ggplot2</a:t>
            </a:r>
          </a:p>
          <a:p>
            <a:r>
              <a:rPr lang="en-US" sz="1200" dirty="0" err="1">
                <a:latin typeface="Monaco" pitchFamily="2" charset="77"/>
              </a:rPr>
              <a:t>ggplot</a:t>
            </a:r>
            <a:r>
              <a:rPr lang="en-US" sz="1200" dirty="0">
                <a:latin typeface="Monaco" pitchFamily="2" charset="77"/>
              </a:rPr>
              <a:t>()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geom_linerange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(x = temp, </a:t>
            </a:r>
            <a:r>
              <a:rPr lang="en-US" sz="1200" dirty="0" err="1">
                <a:latin typeface="Monaco" pitchFamily="2" charset="77"/>
              </a:rPr>
              <a:t>ymin</a:t>
            </a:r>
            <a:r>
              <a:rPr lang="en-US" sz="1200" dirty="0">
                <a:latin typeface="Monaco" pitchFamily="2" charset="77"/>
              </a:rPr>
              <a:t> = mean - </a:t>
            </a:r>
            <a:r>
              <a:rPr lang="en-US" sz="1200" dirty="0" err="1">
                <a:latin typeface="Monaco" pitchFamily="2" charset="77"/>
              </a:rPr>
              <a:t>sd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 err="1">
                <a:latin typeface="Monaco" pitchFamily="2" charset="77"/>
              </a:rPr>
              <a:t>ymax</a:t>
            </a:r>
            <a:r>
              <a:rPr lang="en-US" sz="1200" dirty="0">
                <a:latin typeface="Monaco" pitchFamily="2" charset="77"/>
              </a:rPr>
              <a:t> = mean + </a:t>
            </a:r>
            <a:r>
              <a:rPr lang="en-US" sz="1200" dirty="0" err="1">
                <a:latin typeface="Monaco" pitchFamily="2" charset="77"/>
              </a:rPr>
              <a:t>sd</a:t>
            </a:r>
            <a:r>
              <a:rPr lang="en-US" sz="1200" dirty="0">
                <a:latin typeface="Monaco" pitchFamily="2" charset="77"/>
              </a:rPr>
              <a:t>, col = type, group = type), </a:t>
            </a:r>
            <a:r>
              <a:rPr lang="en-US" sz="1200" dirty="0" err="1">
                <a:latin typeface="Monaco" pitchFamily="2" charset="77"/>
              </a:rPr>
              <a:t>d_means</a:t>
            </a:r>
            <a:r>
              <a:rPr lang="en-US" sz="1200" dirty="0">
                <a:latin typeface="Monaco" pitchFamily="2" charset="77"/>
              </a:rPr>
              <a:t>, position = </a:t>
            </a:r>
            <a:r>
              <a:rPr lang="en-US" sz="1200" dirty="0" err="1">
                <a:latin typeface="Monaco" pitchFamily="2" charset="77"/>
              </a:rPr>
              <a:t>position_dodge</a:t>
            </a:r>
            <a:r>
              <a:rPr lang="en-US" sz="1200" dirty="0">
                <a:latin typeface="Monaco" pitchFamily="2" charset="77"/>
              </a:rPr>
              <a:t>(width = 1))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geom_point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(temp, mean, col = type), </a:t>
            </a:r>
            <a:r>
              <a:rPr lang="en-US" sz="1200" dirty="0" err="1">
                <a:latin typeface="Monaco" pitchFamily="2" charset="77"/>
              </a:rPr>
              <a:t>d_means</a:t>
            </a:r>
            <a:r>
              <a:rPr lang="en-US" sz="1200" dirty="0">
                <a:latin typeface="Monaco" pitchFamily="2" charset="77"/>
              </a:rPr>
              <a:t>, size = 4, position = </a:t>
            </a:r>
            <a:r>
              <a:rPr lang="en-US" sz="1200" dirty="0" err="1">
                <a:latin typeface="Monaco" pitchFamily="2" charset="77"/>
              </a:rPr>
              <a:t>position_dodge</a:t>
            </a:r>
            <a:r>
              <a:rPr lang="en-US" sz="1200" dirty="0">
                <a:latin typeface="Monaco" pitchFamily="2" charset="77"/>
              </a:rPr>
              <a:t>(width = 1)) +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geom_point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(temp, </a:t>
            </a:r>
            <a:r>
              <a:rPr lang="en-US" sz="1200" dirty="0" err="1">
                <a:latin typeface="Monaco" pitchFamily="2" charset="77"/>
              </a:rPr>
              <a:t>log_count</a:t>
            </a:r>
            <a:r>
              <a:rPr lang="en-US" sz="1200" dirty="0">
                <a:latin typeface="Monaco" pitchFamily="2" charset="77"/>
              </a:rPr>
              <a:t>, col = type), position = </a:t>
            </a:r>
            <a:r>
              <a:rPr lang="en-US" sz="1200" dirty="0" err="1">
                <a:latin typeface="Monaco" pitchFamily="2" charset="77"/>
              </a:rPr>
              <a:t>position_jitterdodge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dodge.width</a:t>
            </a:r>
            <a:r>
              <a:rPr lang="en-US" sz="1200" dirty="0">
                <a:latin typeface="Monaco" pitchFamily="2" charset="77"/>
              </a:rPr>
              <a:t> = 1, </a:t>
            </a:r>
            <a:r>
              <a:rPr lang="en-US" sz="1200" dirty="0" err="1">
                <a:latin typeface="Monaco" pitchFamily="2" charset="77"/>
              </a:rPr>
              <a:t>jitter.width</a:t>
            </a:r>
            <a:r>
              <a:rPr lang="en-US" sz="1200" dirty="0">
                <a:latin typeface="Monaco" pitchFamily="2" charset="77"/>
              </a:rPr>
              <a:t> = 0.2), alpha = 0.3, d)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facet_wrap</a:t>
            </a:r>
            <a:r>
              <a:rPr lang="en-US" sz="1200" dirty="0">
                <a:latin typeface="Monaco" pitchFamily="2" charset="77"/>
              </a:rPr>
              <a:t>(~ treatment)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scale_color_manual</a:t>
            </a:r>
            <a:r>
              <a:rPr lang="en-US" sz="1200" dirty="0">
                <a:latin typeface="Monaco" pitchFamily="2" charset="77"/>
              </a:rPr>
              <a:t>(values = c('blue', 'black')) +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ylab</a:t>
            </a:r>
            <a:r>
              <a:rPr lang="en-US" sz="1200" dirty="0">
                <a:latin typeface="Monaco" pitchFamily="2" charset="77"/>
              </a:rPr>
              <a:t>('log10 Count')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xlab</a:t>
            </a:r>
            <a:r>
              <a:rPr lang="en-US" sz="1200" dirty="0">
                <a:latin typeface="Monaco" pitchFamily="2" charset="77"/>
              </a:rPr>
              <a:t>('Temperature (ºC)')</a:t>
            </a:r>
          </a:p>
        </p:txBody>
      </p:sp>
    </p:spTree>
    <p:extLst>
      <p:ext uri="{BB962C8B-B14F-4D97-AF65-F5344CB8AC3E}">
        <p14:creationId xmlns:p14="http://schemas.microsoft.com/office/powerpoint/2010/main" val="51030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95" y="1786514"/>
            <a:ext cx="7987610" cy="4220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1866A4-F9D5-4A49-8AAD-EEE57790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805" y="175482"/>
            <a:ext cx="1704848" cy="17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74" y="1690688"/>
            <a:ext cx="3988654" cy="308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7" y="2450709"/>
            <a:ext cx="3988014" cy="3081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30" y="2882818"/>
            <a:ext cx="4451536" cy="3512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FCCA9-BB9F-9743-8711-8F891DACA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9805" y="175482"/>
            <a:ext cx="1704848" cy="17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6EDD-2BC8-7B48-98CB-C7AA767F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from base R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1734-CCD5-1B4B-827D-A9C7F052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5689"/>
          </a:xfrm>
        </p:spPr>
        <p:txBody>
          <a:bodyPr/>
          <a:lstStyle/>
          <a:p>
            <a:r>
              <a:rPr lang="en-US" dirty="0">
                <a:hlinkClick r:id="rId2"/>
              </a:rPr>
              <a:t>Blog post link!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6" y="2256311"/>
            <a:ext cx="4986252" cy="45066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F144C-EF03-C64A-AB76-2A183566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805" y="175482"/>
            <a:ext cx="1704848" cy="17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CC5C-0417-2849-A0BB-116CBD19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MicrobioUoE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1820-DD20-CA47-8E83-FDB66C84B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32" y="1331849"/>
            <a:ext cx="10515600" cy="4351338"/>
          </a:xfrm>
        </p:spPr>
        <p:txBody>
          <a:bodyPr/>
          <a:lstStyle/>
          <a:p>
            <a:r>
              <a:rPr lang="en-GB" dirty="0"/>
              <a:t>Set of functions I commonly use, wrote into a package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1128-79ED-1B46-A630-8AEA52FB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2" y="1739456"/>
            <a:ext cx="3415538" cy="1543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F0B9C-4887-5C4D-99AD-01BAE3FB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"/>
          <a:stretch/>
        </p:blipFill>
        <p:spPr>
          <a:xfrm>
            <a:off x="5003018" y="1842973"/>
            <a:ext cx="5728990" cy="46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Cheers!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BE4F0-7D06-254D-9FCB-8601BAF2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39B6B-6F92-9A4D-9526-96B30B2652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20" y="1453889"/>
            <a:ext cx="6528816" cy="49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2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C1DBD-3B85-0D41-B55A-EB9F4359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2174092"/>
            <a:ext cx="5503224" cy="395536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Can do almost all my programming with the same set of packages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Makes my code more readable so future me can understand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In general, drops the need for </a:t>
            </a:r>
            <a:r>
              <a:rPr lang="en-GB" sz="2000" dirty="0">
                <a:latin typeface="Monaco" pitchFamily="2" charset="77"/>
                <a:ea typeface="Monaco" charset="0"/>
                <a:cs typeface="Calibri" panose="020F0502020204030204" pitchFamily="34" charset="0"/>
              </a:rPr>
              <a:t>$</a:t>
            </a:r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 and </a:t>
            </a:r>
            <a:r>
              <a:rPr lang="en-GB" sz="2000" dirty="0">
                <a:latin typeface="Monaco" pitchFamily="2" charset="77"/>
                <a:ea typeface="Monaco" charset="0"/>
                <a:cs typeface="Calibri" panose="020F0502020204030204" pitchFamily="34" charset="0"/>
              </a:rPr>
              <a:t>“ ”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Great documentation and support online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Monaco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4" y="2174093"/>
            <a:ext cx="5874327" cy="3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in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8520-3730-4843-9F41-63BEF4C1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4406"/>
            <a:ext cx="4600699" cy="4351338"/>
          </a:xfrm>
        </p:spPr>
        <p:txBody>
          <a:bodyPr/>
          <a:lstStyle/>
          <a:p>
            <a:r>
              <a:rPr lang="en-US" sz="2000" dirty="0" err="1">
                <a:latin typeface="Monaco" pitchFamily="2" charset="77"/>
              </a:rPr>
              <a:t>read_excel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handles excel files</a:t>
            </a:r>
          </a:p>
          <a:p>
            <a:r>
              <a:rPr lang="en-US" sz="2000" dirty="0" err="1">
                <a:latin typeface="Monaco" pitchFamily="2" charset="77"/>
              </a:rPr>
              <a:t>map_df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takes a vector a vector of file names and returns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80" y="365125"/>
            <a:ext cx="1538266" cy="1760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46" y="315170"/>
            <a:ext cx="1563076" cy="1810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25" y="2224406"/>
            <a:ext cx="38735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9C996-E984-824C-B477-52E68ED2D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25" y="3931412"/>
            <a:ext cx="4279900" cy="231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FF3BF-51AF-8C48-80E2-ACC4759CC1B6}"/>
              </a:ext>
            </a:extLst>
          </p:cNvPr>
          <p:cNvSpPr txBox="1"/>
          <p:nvPr/>
        </p:nvSpPr>
        <p:spPr>
          <a:xfrm>
            <a:off x="6370320" y="35620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treat_phage.xlsx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in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80" y="365125"/>
            <a:ext cx="1538266" cy="1760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46" y="315170"/>
            <a:ext cx="1563076" cy="181051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062AC3-889B-4E48-93DE-A3267685C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list files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files &lt;- </a:t>
            </a:r>
            <a:r>
              <a:rPr lang="en-US" sz="2000" dirty="0" err="1">
                <a:latin typeface="Monaco" pitchFamily="2" charset="77"/>
              </a:rPr>
              <a:t>list.files</a:t>
            </a:r>
            <a:r>
              <a:rPr lang="en-US" sz="2000" dirty="0">
                <a:latin typeface="Monaco" pitchFamily="2" charset="77"/>
              </a:rPr>
              <a:t>('data', </a:t>
            </a:r>
            <a:r>
              <a:rPr lang="en-US" sz="2000" dirty="0" err="1">
                <a:latin typeface="Monaco" pitchFamily="2" charset="77"/>
              </a:rPr>
              <a:t>full.names</a:t>
            </a:r>
            <a:r>
              <a:rPr lang="en-US" sz="2000" dirty="0">
                <a:latin typeface="Monaco" pitchFamily="2" charset="77"/>
              </a:rPr>
              <a:t> = TRUE)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read in many files using map() and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read_excel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d &lt;- </a:t>
            </a:r>
            <a:r>
              <a:rPr lang="en-US" sz="2000" dirty="0" err="1">
                <a:latin typeface="Monaco" pitchFamily="2" charset="77"/>
              </a:rPr>
              <a:t>map_df</a:t>
            </a:r>
            <a:r>
              <a:rPr lang="en-US" sz="2000" dirty="0">
                <a:latin typeface="Monaco" pitchFamily="2" charset="77"/>
              </a:rPr>
              <a:t>(files, </a:t>
            </a:r>
            <a:r>
              <a:rPr lang="en-US" sz="2000" dirty="0" err="1">
                <a:latin typeface="Monaco" pitchFamily="2" charset="77"/>
              </a:rPr>
              <a:t>read_excel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GB" sz="2000" dirty="0"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latin typeface="Monaco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0DC62-9D96-674B-8DBD-CFBA1271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16" y="3419908"/>
            <a:ext cx="2938780" cy="32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4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code, odd column names can often be confusing</a:t>
            </a:r>
          </a:p>
          <a:p>
            <a:r>
              <a:rPr lang="en-US" dirty="0"/>
              <a:t>No CAPITALS, numbers as first letter or spaces</a:t>
            </a:r>
          </a:p>
          <a:p>
            <a:r>
              <a:rPr lang="en-US" sz="2000" dirty="0">
                <a:latin typeface="Monaco" pitchFamily="2" charset="77"/>
              </a:rPr>
              <a:t>janitor::</a:t>
            </a:r>
            <a:r>
              <a:rPr lang="en-US" sz="2000" dirty="0" err="1">
                <a:latin typeface="Monaco" pitchFamily="2" charset="77"/>
              </a:rPr>
              <a:t>clean_names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automatically renames columns to be all lower case and replaces spaces with “_”, puts an X in front of the first number</a:t>
            </a:r>
          </a:p>
          <a:p>
            <a:r>
              <a:rPr lang="en-GB" dirty="0"/>
              <a:t>C</a:t>
            </a:r>
            <a:r>
              <a:rPr lang="en-US" dirty="0"/>
              <a:t>an do one at a time using: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>
                <a:latin typeface="Monaco" pitchFamily="2" charset="77"/>
              </a:rPr>
              <a:t>dplyr</a:t>
            </a:r>
            <a:r>
              <a:rPr lang="en-US" sz="2000" dirty="0">
                <a:latin typeface="Monaco" pitchFamily="2" charset="77"/>
              </a:rPr>
              <a:t>::rename(d, </a:t>
            </a:r>
            <a:r>
              <a:rPr lang="en-US" sz="2000" dirty="0" err="1">
                <a:latin typeface="Monaco" pitchFamily="2" charset="77"/>
              </a:rPr>
              <a:t>new_column_name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old_column</a:t>
            </a:r>
            <a:r>
              <a:rPr lang="en-US" sz="2000" dirty="0">
                <a:latin typeface="Monaco" pitchFamily="2" charset="77"/>
              </a:rPr>
              <a:t> name)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3593"/>
            <a:ext cx="4173187" cy="4598926"/>
          </a:xfrm>
        </p:spPr>
        <p:txBody>
          <a:bodyPr/>
          <a:lstStyle/>
          <a:p>
            <a:r>
              <a:rPr lang="en-US" dirty="0"/>
              <a:t>From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8" y="3578734"/>
            <a:ext cx="3795262" cy="26013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 txBox="1">
            <a:spLocks/>
          </p:cNvSpPr>
          <p:nvPr/>
        </p:nvSpPr>
        <p:spPr>
          <a:xfrm>
            <a:off x="8659074" y="3093593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99" y="3596692"/>
            <a:ext cx="4631952" cy="258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AD0FE-F464-1149-89B1-C9242A18FC69}"/>
              </a:ext>
            </a:extLst>
          </p:cNvPr>
          <p:cNvSpPr txBox="1"/>
          <p:nvPr/>
        </p:nvSpPr>
        <p:spPr>
          <a:xfrm>
            <a:off x="2783904" y="1534873"/>
            <a:ext cx="5008826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column names with janitor</a:t>
            </a:r>
          </a:p>
          <a:p>
            <a:r>
              <a:rPr lang="en-GB" dirty="0">
                <a:latin typeface="Monaco" pitchFamily="2" charset="77"/>
              </a:rPr>
              <a:t>d &lt;- </a:t>
            </a:r>
            <a:r>
              <a:rPr lang="en-GB" dirty="0" err="1">
                <a:latin typeface="Monaco" pitchFamily="2" charset="77"/>
              </a:rPr>
              <a:t>clean_names</a:t>
            </a:r>
            <a:r>
              <a:rPr lang="en-GB" dirty="0">
                <a:latin typeface="Monaco" pitchFamily="2" charset="77"/>
              </a:rPr>
              <a:t>(d)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or a single column with rename</a:t>
            </a:r>
          </a:p>
          <a:p>
            <a:r>
              <a:rPr lang="en-GB" dirty="0">
                <a:latin typeface="Monaco" pitchFamily="2" charset="77"/>
              </a:rPr>
              <a:t>d &lt;- rename(d, clone = CLONE)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87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data (i.e. long format) using gather()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939AD-B3F6-2349-930E-2871DACB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31" y="2429372"/>
            <a:ext cx="4815840" cy="240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1DEA9-128B-2F4C-AFA3-93FFEA1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92" y="225552"/>
            <a:ext cx="1472759" cy="17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17A69-A1E9-4A43-9A05-5534771AA404}"/>
              </a:ext>
            </a:extLst>
          </p:cNvPr>
          <p:cNvSpPr txBox="1"/>
          <p:nvPr/>
        </p:nvSpPr>
        <p:spPr>
          <a:xfrm>
            <a:off x="788871" y="2381245"/>
            <a:ext cx="5749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Lots of packages (</a:t>
            </a:r>
            <a:r>
              <a:rPr lang="en-GB" sz="2000" dirty="0">
                <a:latin typeface="Monaco" pitchFamily="2" charset="77"/>
              </a:rPr>
              <a:t>ggplot2</a:t>
            </a:r>
            <a:r>
              <a:rPr lang="en-GB" sz="2800" dirty="0"/>
              <a:t>, </a:t>
            </a:r>
            <a:r>
              <a:rPr lang="en-GB" sz="2000" dirty="0">
                <a:latin typeface="Monaco" pitchFamily="2" charset="77"/>
              </a:rPr>
              <a:t>lme4</a:t>
            </a:r>
            <a:r>
              <a:rPr lang="en-GB" sz="2800" dirty="0"/>
              <a:t> </a:t>
            </a:r>
            <a:r>
              <a:rPr lang="en-GB" sz="2800" dirty="0" err="1"/>
              <a:t>etc</a:t>
            </a:r>
            <a:r>
              <a:rPr lang="en-GB" sz="2800" dirty="0"/>
              <a:t>) need data to be in long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tidyr</a:t>
            </a:r>
            <a:r>
              <a:rPr lang="en-GB" sz="2000" dirty="0">
                <a:latin typeface="Monaco" pitchFamily="2" charset="77"/>
              </a:rPr>
              <a:t>::gather() </a:t>
            </a:r>
            <a:r>
              <a:rPr lang="en-GB" sz="2800" dirty="0"/>
              <a:t>combines multiple columns into key 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Similar to </a:t>
            </a:r>
            <a:r>
              <a:rPr lang="en-GB" sz="2000" dirty="0">
                <a:latin typeface="Monaco" pitchFamily="2" charset="77"/>
              </a:rPr>
              <a:t>reshape2::melt()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865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data (i.e. long format) using gather()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1DEA9-128B-2F4C-AFA3-93FFEA1F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492" y="225552"/>
            <a:ext cx="1472759" cy="17068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9E4F76-0708-7744-8973-F03620D9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52" y="2502281"/>
            <a:ext cx="4173187" cy="4598926"/>
          </a:xfrm>
        </p:spPr>
        <p:txBody>
          <a:bodyPr/>
          <a:lstStyle/>
          <a:p>
            <a:r>
              <a:rPr lang="en-US" dirty="0"/>
              <a:t>From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C144D8-79F5-114D-A751-B79ED17CDB36}"/>
              </a:ext>
            </a:extLst>
          </p:cNvPr>
          <p:cNvSpPr txBox="1">
            <a:spLocks/>
          </p:cNvSpPr>
          <p:nvPr/>
        </p:nvSpPr>
        <p:spPr>
          <a:xfrm>
            <a:off x="9267206" y="2502281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956E16-7A50-AC48-8289-0517D50E6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 r="-1126" b="10114"/>
          <a:stretch/>
        </p:blipFill>
        <p:spPr>
          <a:xfrm>
            <a:off x="8534399" y="3069648"/>
            <a:ext cx="2292097" cy="3577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1F3781-7252-0442-A98A-539429CDB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8" y="3069648"/>
            <a:ext cx="3372079" cy="3577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94C09-4600-7441-96BE-3664F003086A}"/>
              </a:ext>
            </a:extLst>
          </p:cNvPr>
          <p:cNvSpPr txBox="1"/>
          <p:nvPr/>
        </p:nvSpPr>
        <p:spPr>
          <a:xfrm>
            <a:off x="3229476" y="1434365"/>
            <a:ext cx="5733047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convert data to long format using gather</a:t>
            </a:r>
          </a:p>
          <a:p>
            <a:r>
              <a:rPr lang="en-GB" dirty="0">
                <a:latin typeface="Monaco" pitchFamily="2" charset="77"/>
              </a:rPr>
              <a:t>d &lt;- gather(d, key = ‘temp’, </a:t>
            </a:r>
          </a:p>
          <a:p>
            <a:r>
              <a:rPr lang="en-GB" dirty="0">
                <a:latin typeface="Monaco" pitchFamily="2" charset="77"/>
              </a:rPr>
              <a:t>		  value = ‘count’,</a:t>
            </a:r>
          </a:p>
          <a:p>
            <a:r>
              <a:rPr lang="en-GB" dirty="0">
                <a:latin typeface="Monaco" pitchFamily="2" charset="77"/>
              </a:rPr>
              <a:t>		  contains(‘degree’))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015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</TotalTime>
  <Words>1474</Words>
  <Application>Microsoft Macintosh PowerPoint</Application>
  <PresentationFormat>Widescreen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Monaco</vt:lpstr>
      <vt:lpstr>Office Theme</vt:lpstr>
      <vt:lpstr>Data wrangling! Introduction to the Tidyverse</vt:lpstr>
      <vt:lpstr>What is the tidyverse?</vt:lpstr>
      <vt:lpstr>What is the tidyverse?</vt:lpstr>
      <vt:lpstr>Read in files with purrr and readxl </vt:lpstr>
      <vt:lpstr>Read in files with purrr and readxl </vt:lpstr>
      <vt:lpstr>Tidy column names with janitor</vt:lpstr>
      <vt:lpstr>Tidy column names with janitor</vt:lpstr>
      <vt:lpstr>Stack data (i.e. long format) using gather()</vt:lpstr>
      <vt:lpstr>Stack data (i.e. long format) using gather()</vt:lpstr>
      <vt:lpstr>Select columns with select()</vt:lpstr>
      <vt:lpstr>Add columns with mutate()</vt:lpstr>
      <vt:lpstr>Do the same function on many columns using mutate_at()</vt:lpstr>
      <vt:lpstr>Do the same function on many columns using mutate_at()</vt:lpstr>
      <vt:lpstr>No more nested ifelse() with case_when()</vt:lpstr>
      <vt:lpstr>No more nested ifelse() with case_when()</vt:lpstr>
      <vt:lpstr>No more nested ifelse() with case_when()</vt:lpstr>
      <vt:lpstr>Subset rows with filter()</vt:lpstr>
      <vt:lpstr>Piping with %&gt;%</vt:lpstr>
      <vt:lpstr>Put it all together! Pipe example!</vt:lpstr>
      <vt:lpstr>Summary data using group_by() and summarise()</vt:lpstr>
      <vt:lpstr>Plot with ggplot2</vt:lpstr>
      <vt:lpstr>Cheatsheets for the tidyverse</vt:lpstr>
      <vt:lpstr>Cheatsheets for the tidyverse</vt:lpstr>
      <vt:lpstr>Moving from base R to the tidyverse</vt:lpstr>
      <vt:lpstr>MicrobioUoE</vt:lpstr>
      <vt:lpstr>Cheers!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wrangling! Introduction to the Tidyverse</dc:title>
  <dc:creator>Padfield, Daniel</dc:creator>
  <cp:lastModifiedBy>Padfield, Daniel</cp:lastModifiedBy>
  <cp:revision>26</cp:revision>
  <dcterms:created xsi:type="dcterms:W3CDTF">2018-01-22T19:58:43Z</dcterms:created>
  <dcterms:modified xsi:type="dcterms:W3CDTF">2018-02-02T15:40:47Z</dcterms:modified>
</cp:coreProperties>
</file>